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282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3" r:id="rId16"/>
    <p:sldId id="32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9DAE6-6108-49EC-846A-B934ED66580B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4454B3-8A8F-42F9-A907-A8AFA40115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280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00F23-842B-484D-87C3-2AC20EFF598E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CCC768-4E63-42B4-8283-B4087EBA1E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7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72FD07-B470-4277-B698-231A744B1D5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562E-3666-4397-8065-029AB0661B8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D23D-1F06-4529-AE84-D1FCF2E0E9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562E-3666-4397-8065-029AB0661B8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D23D-1F06-4529-AE84-D1FCF2E0E9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562E-3666-4397-8065-029AB0661B8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D23D-1F06-4529-AE84-D1FCF2E0E9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00" y="1368000"/>
            <a:ext cx="7884000" cy="2052000"/>
          </a:xfrm>
        </p:spPr>
        <p:txBody>
          <a:bodyPr anchor="b"/>
          <a:lstStyle>
            <a:lvl1pPr algn="ctr">
              <a:lnSpc>
                <a:spcPct val="100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650" y="3600000"/>
            <a:ext cx="7884350" cy="1655762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04000" y="6516000"/>
            <a:ext cx="2439538" cy="1282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International Baccalaureate Organization 2016 </a:t>
            </a:r>
            <a:endParaRPr kumimoji="0" lang="en-GB" sz="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004000" y="6660000"/>
            <a:ext cx="384970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International Baccalaureate</a:t>
            </a:r>
            <a:r>
              <a:rPr kumimoji="0" lang="en-US" sz="7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®</a:t>
            </a: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| </a:t>
            </a:r>
            <a:r>
              <a:rPr kumimoji="0" lang="en-US" sz="7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Baccalauréat</a:t>
            </a: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International</a:t>
            </a:r>
            <a:r>
              <a:rPr kumimoji="0" lang="en-US" sz="7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®</a:t>
            </a: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| </a:t>
            </a:r>
            <a:r>
              <a:rPr kumimoji="0" lang="en-US" sz="7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Bachillerato</a:t>
            </a: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7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Internacional</a:t>
            </a:r>
            <a:r>
              <a:rPr kumimoji="0" lang="en-US" sz="7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®</a:t>
            </a:r>
            <a:endParaRPr kumimoji="0" lang="en-US" sz="700" b="0" i="0" u="none" strike="noStrike" kern="1200" cap="none" spc="0" normalizeH="0" baseline="3000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42284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465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6000" y="1367758"/>
            <a:ext cx="7884000" cy="2052000"/>
          </a:xfrm>
        </p:spPr>
        <p:txBody>
          <a:bodyPr anchor="b"/>
          <a:lstStyle>
            <a:lvl1pPr algn="ctr">
              <a:lnSpc>
                <a:spcPct val="100000"/>
              </a:lnSpc>
              <a:defRPr sz="5000"/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650" y="3600000"/>
            <a:ext cx="7884350" cy="1655762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5004000" y="6516000"/>
            <a:ext cx="2439538" cy="1282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International Baccalaureate Organization 2016 </a:t>
            </a:r>
            <a:endParaRPr kumimoji="0" lang="en-GB" sz="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5004000" y="6660000"/>
            <a:ext cx="384970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International Baccalaureate</a:t>
            </a:r>
            <a:r>
              <a:rPr kumimoji="0" lang="en-US" sz="7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®</a:t>
            </a: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| </a:t>
            </a:r>
            <a:r>
              <a:rPr kumimoji="0" lang="en-US" sz="7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Baccalauréat</a:t>
            </a: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International</a:t>
            </a:r>
            <a:r>
              <a:rPr kumimoji="0" lang="en-US" sz="7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®</a:t>
            </a: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| </a:t>
            </a:r>
            <a:r>
              <a:rPr kumimoji="0" lang="en-US" sz="7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Bachillerato</a:t>
            </a: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7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Internacional</a:t>
            </a:r>
            <a:r>
              <a:rPr kumimoji="0" lang="en-US" sz="7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®</a:t>
            </a:r>
            <a:endParaRPr kumimoji="0" lang="en-US" sz="700" b="0" i="0" u="none" strike="noStrike" kern="1200" cap="none" spc="0" normalizeH="0" baseline="3000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59443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465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599D01A-C3AC-4BBA-A15F-D6767F13ED90}" type="datetime1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ts val="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3/20/2017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A9D276-0773-4D18-AA3C-0CB5DD7BBF88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ts val="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1068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650" y="1440000"/>
            <a:ext cx="3816000" cy="446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4000" y="1440000"/>
            <a:ext cx="3816000" cy="446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41B39DD-65F1-4356-B782-EFABAFD04910}" type="datetime1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ts val="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3/20/2017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A9D276-0773-4D18-AA3C-0CB5DD7BBF88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ts val="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0137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848AB6F-1521-44F9-BDA1-B03EBC6190A1}" type="datetime1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ts val="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3/20/2017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A9D276-0773-4D18-AA3C-0CB5DD7BBF88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ts val="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429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AAF56A-8EA0-4643-897A-E6B72C5E2EFF}" type="datetime1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ts val="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3/20/2017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A9D276-0773-4D18-AA3C-0CB5DD7BBF88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ts val="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2589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49" y="324000"/>
            <a:ext cx="7884000" cy="925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9649" y="1440000"/>
            <a:ext cx="3240000" cy="4464000"/>
          </a:xfrm>
        </p:spPr>
        <p:txBody>
          <a:bodyPr/>
          <a:lstStyle>
            <a:lvl1pPr>
              <a:defRPr sz="2600" baseline="0"/>
            </a:lvl1pPr>
            <a:lvl2pPr>
              <a:defRPr sz="2600" baseline="0"/>
            </a:lvl2pPr>
            <a:lvl3pPr>
              <a:defRPr sz="2600" baseline="0"/>
            </a:lvl3pPr>
            <a:lvl4pPr>
              <a:defRPr sz="2600" baseline="0"/>
            </a:lvl4pPr>
            <a:lvl5pPr>
              <a:defRPr sz="26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6000" y="1440000"/>
            <a:ext cx="4464000" cy="534797"/>
          </a:xfrm>
        </p:spPr>
        <p:txBody>
          <a:bodyPr/>
          <a:lstStyle>
            <a:lvl1pPr marL="0" indent="0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0E2E542-7B3B-4A83-BCA5-73AC18846380}" type="datetime1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ts val="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3/20/2017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A9D276-0773-4D18-AA3C-0CB5DD7BBF88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ts val="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755650" y="2123998"/>
            <a:ext cx="4464350" cy="3780002"/>
          </a:xfrm>
        </p:spPr>
        <p:txBody>
          <a:bodyPr/>
          <a:lstStyle>
            <a:lvl1pPr>
              <a:defRPr sz="2600" baseline="0"/>
            </a:lvl1pPr>
            <a:lvl2pPr>
              <a:defRPr sz="2600" baseline="0"/>
            </a:lvl2pPr>
            <a:lvl3pPr>
              <a:defRPr sz="2600" baseline="0"/>
            </a:lvl3pPr>
            <a:lvl4pPr>
              <a:defRPr sz="2600" baseline="0"/>
            </a:lvl4pPr>
            <a:lvl5pPr>
              <a:defRPr sz="26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512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B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5004000" y="6516000"/>
            <a:ext cx="2439538" cy="1282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International Baccalaureate Organization 2016 </a:t>
            </a:r>
            <a:endParaRPr kumimoji="0" lang="en-GB" sz="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5004000" y="6660000"/>
            <a:ext cx="3849700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International Baccalaureate</a:t>
            </a:r>
            <a:r>
              <a:rPr kumimoji="0" lang="en-US" sz="7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®</a:t>
            </a: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| </a:t>
            </a:r>
            <a:r>
              <a:rPr kumimoji="0" lang="en-US" sz="7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Baccalauréat</a:t>
            </a: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International</a:t>
            </a:r>
            <a:r>
              <a:rPr kumimoji="0" lang="en-US" sz="7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®</a:t>
            </a: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| </a:t>
            </a:r>
            <a:r>
              <a:rPr kumimoji="0" lang="en-US" sz="7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Bachillerato</a:t>
            </a:r>
            <a:r>
              <a:rPr kumimoji="0" 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7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Internacional</a:t>
            </a:r>
            <a:r>
              <a:rPr kumimoji="0" lang="en-US" sz="7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®</a:t>
            </a:r>
            <a:endParaRPr kumimoji="0" lang="en-US" sz="700" b="0" i="0" u="none" strike="noStrike" kern="1200" cap="none" spc="0" normalizeH="0" baseline="3000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89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562E-3666-4397-8065-029AB0661B8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D23D-1F06-4529-AE84-D1FCF2E0E9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562E-3666-4397-8065-029AB0661B8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D23D-1F06-4529-AE84-D1FCF2E0E9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562E-3666-4397-8065-029AB0661B8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D23D-1F06-4529-AE84-D1FCF2E0E9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562E-3666-4397-8065-029AB0661B8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D23D-1F06-4529-AE84-D1FCF2E0E9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562E-3666-4397-8065-029AB0661B8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D23D-1F06-4529-AE84-D1FCF2E0E9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562E-3666-4397-8065-029AB0661B8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D23D-1F06-4529-AE84-D1FCF2E0E9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562E-3666-4397-8065-029AB0661B8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D23D-1F06-4529-AE84-D1FCF2E0E9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3562E-3666-4397-8065-029AB0661B8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3D23D-1F06-4529-AE84-D1FCF2E0E9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3562E-3666-4397-8065-029AB0661B8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3D23D-1F06-4529-AE84-D1FCF2E0E9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6000" y="324000"/>
            <a:ext cx="7884000" cy="92579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6000" y="1440000"/>
            <a:ext cx="7884000" cy="446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000" y="6516000"/>
            <a:ext cx="828000" cy="14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lnSpc>
                <a:spcPts val="1000"/>
              </a:lnSpc>
              <a:defRPr sz="8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2E381A-A7B0-4432-B68C-FEDA2B781F86}" type="datetime1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Myriad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3/20/2017</a:t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0" y="6660000"/>
            <a:ext cx="1440000" cy="14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lnSpc>
                <a:spcPts val="1000"/>
              </a:lnSpc>
              <a:defRPr sz="8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000" y="6516000"/>
            <a:ext cx="252000" cy="14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lnSpc>
                <a:spcPts val="1000"/>
              </a:lnSpc>
              <a:defRPr sz="8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A9D276-0773-4D18-AA3C-0CB5DD7BBF88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Myriad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5004000" y="6516000"/>
            <a:ext cx="2439538" cy="1282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4B8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International Baccalaureate Organization 2016 </a:t>
            </a:r>
            <a:endParaRPr kumimoji="0" lang="en-GB" sz="700" b="0" i="0" u="none" strike="noStrike" kern="1200" cap="none" spc="0" normalizeH="0" baseline="0" noProof="0" dirty="0">
              <a:ln>
                <a:noFill/>
              </a:ln>
              <a:solidFill>
                <a:srgbClr val="004B8D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074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400" b="1" kern="1200" baseline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6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460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6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691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6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9216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6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47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cboe.org/arc" TargetMode="Externa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4028208"/>
            <a:ext cx="9144000" cy="959427"/>
          </a:xfrm>
          <a:prstGeom prst="rect">
            <a:avLst/>
          </a:prstGeom>
          <a:gradFill flip="none" rotWithShape="1">
            <a:gsLst>
              <a:gs pos="76000">
                <a:schemeClr val="accent5">
                  <a:lumMod val="10000"/>
                </a:schemeClr>
              </a:gs>
              <a:gs pos="30000">
                <a:srgbClr val="1698D5"/>
              </a:gs>
              <a:gs pos="100000">
                <a:schemeClr val="accent5">
                  <a:lumMod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tx1">
                <a:alpha val="40000"/>
              </a:schemeClr>
            </a:glow>
            <a:innerShdw>
              <a:prstClr val="black"/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2819400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4">
                    <a:lumMod val="10000"/>
                  </a:schemeClr>
                </a:solidFill>
                <a:latin typeface="Myriad Pro" pitchFamily="34" charset="0"/>
              </a:rPr>
              <a:t>The Academy of Richmond County</a:t>
            </a:r>
          </a:p>
          <a:p>
            <a:pPr algn="ctr"/>
            <a:r>
              <a:rPr lang="en-US" sz="2800" dirty="0" smtClean="0">
                <a:solidFill>
                  <a:schemeClr val="accent4">
                    <a:lumMod val="10000"/>
                  </a:schemeClr>
                </a:solidFill>
                <a:latin typeface="Myriad Pro"/>
              </a:rPr>
              <a:t>Middle-Years, Diploma, and Career-related Programs</a:t>
            </a:r>
            <a:endParaRPr lang="en-US" sz="6000" b="1" dirty="0">
              <a:solidFill>
                <a:schemeClr val="accent4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/>
            </a:endParaRPr>
          </a:p>
        </p:txBody>
      </p:sp>
      <p:pic>
        <p:nvPicPr>
          <p:cNvPr id="30721" name="Picture 1" descr="F:\2012 PROJECTS\IB Program at South Forsyth\IB Logos\WorldSchool2Colour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124200" y="0"/>
            <a:ext cx="3017520" cy="3017520"/>
          </a:xfrm>
          <a:prstGeom prst="rect">
            <a:avLst/>
          </a:prstGeom>
          <a:noFill/>
          <a:ln w="0" cmpd="sng">
            <a:noFill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780143" y="3964747"/>
            <a:ext cx="754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IB Registration Night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575" y="5118871"/>
            <a:ext cx="1588770" cy="1713729"/>
          </a:xfrm>
          <a:prstGeom prst="rect">
            <a:avLst/>
          </a:prstGeom>
        </p:spPr>
      </p:pic>
      <p:pic>
        <p:nvPicPr>
          <p:cNvPr id="2050" name="Picture 2" descr="http://www.ibo.org/globalassets/digital-tookit/logos-and-programme-models/dp-programme-logo-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228601"/>
            <a:ext cx="2752088" cy="838200"/>
          </a:xfrm>
          <a:prstGeom prst="rect">
            <a:avLst/>
          </a:prstGeom>
          <a:noFill/>
        </p:spPr>
      </p:pic>
      <p:pic>
        <p:nvPicPr>
          <p:cNvPr id="2052" name="Picture 4" descr="http://www.ibo.org/globalassets/digital-tookit/logos-and-programme-models/cp-programme-logo-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72200" y="228600"/>
            <a:ext cx="2795856" cy="838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57200"/>
            <a:ext cx="7884000" cy="752758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Language Acquisition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676400"/>
            <a:ext cx="8182800" cy="357936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Currently, all 9</a:t>
            </a:r>
            <a:r>
              <a:rPr lang="en-US" sz="3200" baseline="30000" dirty="0">
                <a:solidFill>
                  <a:schemeClr val="tx1"/>
                </a:solidFill>
              </a:rPr>
              <a:t>th</a:t>
            </a:r>
            <a:r>
              <a:rPr lang="en-US" sz="3200" dirty="0">
                <a:solidFill>
                  <a:schemeClr val="tx1"/>
                </a:solidFill>
              </a:rPr>
              <a:t> graders will take Spanish</a:t>
            </a:r>
          </a:p>
          <a:p>
            <a:pPr algn="l"/>
            <a:endParaRPr lang="en-US" sz="32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If you took 8</a:t>
            </a:r>
            <a:r>
              <a:rPr lang="en-US" sz="3200" baseline="30000" dirty="0">
                <a:solidFill>
                  <a:schemeClr val="tx1"/>
                </a:solidFill>
              </a:rPr>
              <a:t>th</a:t>
            </a:r>
            <a:r>
              <a:rPr lang="en-US" sz="3200" dirty="0">
                <a:solidFill>
                  <a:schemeClr val="tx1"/>
                </a:solidFill>
              </a:rPr>
              <a:t> grade Spanish but did not earn high school credit:</a:t>
            </a:r>
          </a:p>
          <a:p>
            <a:pPr algn="l"/>
            <a:endParaRPr lang="en-US" sz="3200" dirty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Spanish 1 diagnostic test TBA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Will be announced on Remind texts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27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884000" cy="90515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Report Card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752600"/>
            <a:ext cx="7884350" cy="1655762"/>
          </a:xfrm>
        </p:spPr>
        <p:txBody>
          <a:bodyPr/>
          <a:lstStyle/>
          <a:p>
            <a:pPr algn="l"/>
            <a:r>
              <a:rPr lang="en-US" sz="3200" dirty="0">
                <a:solidFill>
                  <a:schemeClr val="tx1"/>
                </a:solidFill>
              </a:rPr>
              <a:t>This is a conditional offer of admission</a:t>
            </a:r>
          </a:p>
          <a:p>
            <a:pPr algn="l"/>
            <a:endParaRPr lang="en-US" sz="3200" dirty="0">
              <a:solidFill>
                <a:schemeClr val="tx1"/>
              </a:solidFill>
            </a:endParaRPr>
          </a:p>
          <a:p>
            <a:pPr algn="l"/>
            <a:r>
              <a:rPr lang="en-US" sz="3200" dirty="0">
                <a:solidFill>
                  <a:schemeClr val="tx1"/>
                </a:solidFill>
              </a:rPr>
              <a:t>Must maintain 80 average this school year</a:t>
            </a:r>
          </a:p>
          <a:p>
            <a:pPr algn="l"/>
            <a:endParaRPr lang="en-US" sz="3200" dirty="0">
              <a:solidFill>
                <a:schemeClr val="tx1"/>
              </a:solidFill>
            </a:endParaRPr>
          </a:p>
          <a:p>
            <a:pPr algn="l"/>
            <a:r>
              <a:rPr lang="en-US" sz="3200" dirty="0">
                <a:solidFill>
                  <a:schemeClr val="tx1"/>
                </a:solidFill>
              </a:rPr>
              <a:t>We must receive a copy of your </a:t>
            </a:r>
            <a:r>
              <a:rPr lang="en-US" sz="3200" dirty="0" smtClean="0">
                <a:solidFill>
                  <a:schemeClr val="tx1"/>
                </a:solidFill>
              </a:rPr>
              <a:t>2016-17 </a:t>
            </a:r>
            <a:r>
              <a:rPr lang="en-US" sz="3200" dirty="0">
                <a:solidFill>
                  <a:schemeClr val="tx1"/>
                </a:solidFill>
              </a:rPr>
              <a:t>report card by </a:t>
            </a:r>
            <a:r>
              <a:rPr lang="en-US" sz="3200" b="1" u="sng" dirty="0">
                <a:solidFill>
                  <a:schemeClr val="tx1"/>
                </a:solidFill>
              </a:rPr>
              <a:t>June 15, </a:t>
            </a:r>
            <a:r>
              <a:rPr lang="en-US" sz="3200" b="1" u="sng" dirty="0" smtClean="0">
                <a:solidFill>
                  <a:schemeClr val="tx1"/>
                </a:solidFill>
              </a:rPr>
              <a:t>2017</a:t>
            </a:r>
            <a:endParaRPr lang="en-US" sz="32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29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8898" y="152400"/>
            <a:ext cx="7884000" cy="90515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Transportation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8898" y="1050806"/>
            <a:ext cx="7884350" cy="350316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Transportation requests are in your packets.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If </a:t>
            </a:r>
            <a:r>
              <a:rPr lang="en-US" sz="2800" dirty="0">
                <a:solidFill>
                  <a:schemeClr val="tx1"/>
                </a:solidFill>
              </a:rPr>
              <a:t>your address changes, please notify us so we can make adjustments</a:t>
            </a:r>
          </a:p>
          <a:p>
            <a:pPr algn="l"/>
            <a:endParaRPr lang="en-US" sz="32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All IB students receive </a:t>
            </a:r>
            <a:r>
              <a:rPr lang="en-US" sz="3200" dirty="0" smtClean="0">
                <a:solidFill>
                  <a:schemeClr val="tx1"/>
                </a:solidFill>
              </a:rPr>
              <a:t>transportation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Out of zone students who leave IB will not be eligible for transportation and will have to attend their zoned school.</a:t>
            </a:r>
            <a:endParaRPr lang="en-US" sz="32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98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304800"/>
            <a:ext cx="7884000" cy="67655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Summer Reading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650" y="1371600"/>
            <a:ext cx="7884350" cy="3884162"/>
          </a:xfrm>
        </p:spPr>
        <p:txBody>
          <a:bodyPr/>
          <a:lstStyle/>
          <a:p>
            <a:pPr marL="342900" lvl="0" indent="-342900" algn="l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VERY important aspect of enrolling in ARC IB!</a:t>
            </a:r>
          </a:p>
          <a:p>
            <a:pPr marL="342900" lvl="0" indent="-342900" algn="l">
              <a:spcBef>
                <a:spcPct val="20000"/>
              </a:spcBef>
              <a:buFont typeface="Arial" pitchFamily="34" charset="0"/>
              <a:buChar char="•"/>
            </a:pPr>
            <a:endParaRPr lang="en-US" sz="3200" dirty="0">
              <a:solidFill>
                <a:prstClr val="black"/>
              </a:solidFill>
              <a:latin typeface="Calibri"/>
            </a:endParaRPr>
          </a:p>
          <a:p>
            <a:pPr marL="342900" lvl="0" indent="-342900" algn="l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Assignments will be on the website by May 1</a:t>
            </a:r>
          </a:p>
          <a:p>
            <a:pPr marL="742950" lvl="1" indent="-285750" algn="l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800" dirty="0">
                <a:solidFill>
                  <a:prstClr val="black"/>
                </a:solidFill>
                <a:latin typeface="Calibri"/>
                <a:hlinkClick r:id="rId2"/>
              </a:rPr>
              <a:t>www.rcboe.org/arc</a:t>
            </a:r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marL="342900" lvl="0" indent="-342900" algn="l">
              <a:spcBef>
                <a:spcPct val="20000"/>
              </a:spcBef>
              <a:buFont typeface="Arial" pitchFamily="34" charset="0"/>
              <a:buChar char="•"/>
            </a:pPr>
            <a:endParaRPr lang="en-US" sz="3200" dirty="0">
              <a:solidFill>
                <a:prstClr val="black"/>
              </a:solidFill>
              <a:latin typeface="Calibri"/>
            </a:endParaRPr>
          </a:p>
          <a:p>
            <a:pPr marL="342900" lvl="0" indent="-342900" algn="l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Information will follow through remind101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12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146" y="152400"/>
            <a:ext cx="7884000" cy="166715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Welcome to ARC Night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at the stadium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146" y="1524000"/>
            <a:ext cx="7884350" cy="3274562"/>
          </a:xfrm>
        </p:spPr>
        <p:txBody>
          <a:bodyPr/>
          <a:lstStyle/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The ARC Booster club is sponsoring a Welcome to ARC Night for new magnet students: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ARC vs. Greenbrier Soccer Game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April 17 at 6:00 pm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New students will get free admission and dinner from the Booster Club!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Mix and mingle with teachers and students!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40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304800"/>
            <a:ext cx="7884000" cy="828958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Contacts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650" y="1600200"/>
            <a:ext cx="7884350" cy="3655562"/>
          </a:xfrm>
        </p:spPr>
        <p:txBody>
          <a:bodyPr/>
          <a:lstStyle/>
          <a:p>
            <a:pPr marL="342900" lvl="0" indent="-342900" algn="l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Join </a:t>
            </a:r>
            <a:r>
              <a:rPr lang="en-US" sz="3200" dirty="0" smtClean="0">
                <a:solidFill>
                  <a:prstClr val="black"/>
                </a:solidFill>
                <a:latin typeface="Calibri"/>
              </a:rPr>
              <a:t>our ARC Class of 2021 message group:</a:t>
            </a:r>
            <a:endParaRPr lang="en-US" sz="3200" dirty="0">
              <a:solidFill>
                <a:prstClr val="black"/>
              </a:solidFill>
              <a:latin typeface="Calibri"/>
            </a:endParaRPr>
          </a:p>
          <a:p>
            <a:pPr marL="742950" lvl="1" indent="-285750" algn="l">
              <a:spcBef>
                <a:spcPct val="20000"/>
              </a:spcBef>
            </a:pPr>
            <a:r>
              <a:rPr lang="en-US" sz="5400" dirty="0">
                <a:solidFill>
                  <a:prstClr val="black"/>
                </a:solidFill>
                <a:latin typeface="Calibri"/>
              </a:rPr>
              <a:t>Text @299e6c to 81010</a:t>
            </a:r>
          </a:p>
          <a:p>
            <a:pPr marL="342900" lvl="0" indent="-342900" algn="l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 smtClean="0">
                <a:solidFill>
                  <a:prstClr val="black"/>
                </a:solidFill>
                <a:latin typeface="Calibri"/>
              </a:rPr>
              <a:t>Interested </a:t>
            </a:r>
            <a:r>
              <a:rPr lang="en-US" sz="3200" dirty="0">
                <a:solidFill>
                  <a:prstClr val="black"/>
                </a:solidFill>
                <a:latin typeface="Calibri"/>
              </a:rPr>
              <a:t>in summer volleyball or basketball?</a:t>
            </a:r>
          </a:p>
          <a:p>
            <a:pPr marL="742950" lvl="1" indent="-285750" algn="l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5400" dirty="0">
                <a:solidFill>
                  <a:prstClr val="black"/>
                </a:solidFill>
                <a:latin typeface="Calibri"/>
              </a:rPr>
              <a:t>Text @</a:t>
            </a:r>
            <a:r>
              <a:rPr lang="en-US" sz="5400" dirty="0" err="1">
                <a:solidFill>
                  <a:prstClr val="black"/>
                </a:solidFill>
                <a:latin typeface="Calibri"/>
              </a:rPr>
              <a:t>arcsumbb</a:t>
            </a:r>
            <a:r>
              <a:rPr lang="en-US" sz="5400" dirty="0">
                <a:solidFill>
                  <a:prstClr val="black"/>
                </a:solidFill>
                <a:latin typeface="Calibri"/>
              </a:rPr>
              <a:t> or @</a:t>
            </a:r>
            <a:r>
              <a:rPr lang="en-US" sz="5400" dirty="0" err="1">
                <a:solidFill>
                  <a:prstClr val="black"/>
                </a:solidFill>
                <a:latin typeface="Calibri"/>
              </a:rPr>
              <a:t>arcsumvb</a:t>
            </a:r>
            <a:r>
              <a:rPr lang="en-US" sz="5400" dirty="0">
                <a:solidFill>
                  <a:prstClr val="black"/>
                </a:solidFill>
                <a:latin typeface="Calibri"/>
              </a:rPr>
              <a:t> to 81010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38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9508" y="152400"/>
            <a:ext cx="898074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latin typeface="Arial" pitchFamily="34" charset="0"/>
                <a:cs typeface="Arial" pitchFamily="34" charset="0"/>
              </a:rPr>
              <a:t>ARC IB Class of 2021</a:t>
            </a:r>
          </a:p>
          <a:p>
            <a:pPr algn="ctr"/>
            <a:endParaRPr lang="en-US" sz="54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5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>Moving forward, one step at a time!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Image result for graduation emoji sunglass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329" y="952500"/>
            <a:ext cx="4309109" cy="4309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775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47075" y="1578622"/>
            <a:ext cx="8229600" cy="452596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Middle Years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MYP (candidate)</a:t>
            </a:r>
          </a:p>
          <a:p>
            <a:pPr lvl="1" algn="l"/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9</a:t>
            </a:r>
            <a:r>
              <a:rPr lang="en-US" sz="32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10</a:t>
            </a:r>
            <a:r>
              <a:rPr lang="en-US" sz="32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</a:t>
            </a:r>
          </a:p>
          <a:p>
            <a:pPr lvl="1" algn="l"/>
            <a:endParaRPr lang="en-US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Career-related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CP</a:t>
            </a:r>
          </a:p>
          <a:p>
            <a:pPr algn="l"/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11</a:t>
            </a:r>
            <a:r>
              <a:rPr lang="en-US" sz="32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12</a:t>
            </a:r>
            <a:r>
              <a:rPr lang="en-US" sz="32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</a:t>
            </a:r>
          </a:p>
          <a:p>
            <a:pPr algn="l"/>
            <a:endParaRPr lang="en-US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Diploma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DP</a:t>
            </a:r>
          </a:p>
          <a:p>
            <a:pPr marL="0" lvl="1" algn="l"/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11</a:t>
            </a:r>
            <a:r>
              <a:rPr lang="en-US" sz="32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12</a:t>
            </a:r>
            <a:r>
              <a:rPr lang="en-US" sz="32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</a:t>
            </a:r>
          </a:p>
          <a:p>
            <a:endParaRPr lang="en-US" dirty="0"/>
          </a:p>
        </p:txBody>
      </p:sp>
      <p:pic>
        <p:nvPicPr>
          <p:cNvPr id="7" name="Picture 4" descr="http://www.ibo.org/globalassets/digital-tookit/logos-and-programme-models/myp-programme-logo-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472" y="2101477"/>
            <a:ext cx="2795856" cy="848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www.ibo.org/globalassets/digital-tookit/logos-and-programme-models/cp-programme-logo-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4472" y="3422503"/>
            <a:ext cx="2795856" cy="838200"/>
          </a:xfrm>
          <a:prstGeom prst="rect">
            <a:avLst/>
          </a:prstGeom>
          <a:noFill/>
        </p:spPr>
      </p:pic>
      <p:pic>
        <p:nvPicPr>
          <p:cNvPr id="9" name="Picture 2" descr="http://www.ibo.org/globalassets/digital-tookit/logos-and-programme-models/dp-programme-logo-e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81302" y="4793445"/>
            <a:ext cx="2752088" cy="838200"/>
          </a:xfrm>
          <a:prstGeom prst="rect">
            <a:avLst/>
          </a:prstGeom>
          <a:noFill/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457200" y="237842"/>
            <a:ext cx="8229600" cy="80803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000" b="1" kern="1200" baseline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Our Programs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73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730922" y="381000"/>
            <a:ext cx="7884000" cy="75275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Ninth Grade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371600"/>
            <a:ext cx="8534400" cy="452596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Honors MYP 9</a:t>
            </a:r>
            <a:r>
              <a:rPr lang="en-US" sz="3200" baseline="30000" dirty="0" smtClean="0">
                <a:solidFill>
                  <a:schemeClr val="tx1"/>
                </a:solidFill>
              </a:rPr>
              <a:t>th</a:t>
            </a:r>
            <a:r>
              <a:rPr lang="en-US" sz="3200" dirty="0" smtClean="0">
                <a:solidFill>
                  <a:schemeClr val="tx1"/>
                </a:solidFill>
              </a:rPr>
              <a:t> Grade Literature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Honors MYP Biology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Honors MYP Spanish 1 or 2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Honors MYP Algebra I or Geometry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AP Human Geography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Intro to Digital Tech/Foundations of Engineering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Person Health and Fitness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73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3400" y="304800"/>
            <a:ext cx="8229600" cy="80803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000" b="1" kern="1200" baseline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Tenth Grade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1219200"/>
            <a:ext cx="8229600" cy="452596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AP Language and Composition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Honors MYP Geometry or Algebra II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Honors MYP Spanish 2 or IB Spanish I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Intro to Cybersecurity/Engineering Concepts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Honors MYP Physics or Chemistry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Honors MYP Econ/American </a:t>
            </a:r>
            <a:r>
              <a:rPr lang="en-US" sz="3200" dirty="0" err="1" smtClean="0">
                <a:solidFill>
                  <a:schemeClr val="tx1"/>
                </a:solidFill>
              </a:rPr>
              <a:t>Govt</a:t>
            </a:r>
            <a:endParaRPr lang="en-US" sz="3200" dirty="0" smtClean="0">
              <a:solidFill>
                <a:schemeClr val="tx1"/>
              </a:solidFill>
            </a:endParaRPr>
          </a:p>
          <a:p>
            <a:pPr lvl="1" algn="l"/>
            <a:r>
              <a:rPr lang="en-US" sz="3200" dirty="0" smtClean="0">
                <a:solidFill>
                  <a:schemeClr val="tx1"/>
                </a:solidFill>
              </a:rPr>
              <a:t>Or MYP Econ/Tools for Success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AP World History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957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28600"/>
            <a:ext cx="7884000" cy="832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Magnet IB Requirements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447800"/>
            <a:ext cx="7884350" cy="3960362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9</a:t>
            </a:r>
            <a:r>
              <a:rPr lang="en-US" sz="2800" baseline="30000" dirty="0" smtClean="0">
                <a:solidFill>
                  <a:schemeClr val="tx1"/>
                </a:solidFill>
              </a:rPr>
              <a:t>th</a:t>
            </a:r>
            <a:r>
              <a:rPr lang="en-US" sz="2800" dirty="0" smtClean="0">
                <a:solidFill>
                  <a:schemeClr val="tx1"/>
                </a:solidFill>
              </a:rPr>
              <a:t> grade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Pass all classes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Adhere to the behavior contract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Adhere to the academic honesty policy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Complete Learner Profile Portfolio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Complete CAS requirements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CAS Activity from August to March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Biweekly reflections of 200-500 words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Mini CAS Project</a:t>
            </a:r>
          </a:p>
        </p:txBody>
      </p:sp>
    </p:spTree>
    <p:extLst>
      <p:ext uri="{BB962C8B-B14F-4D97-AF65-F5344CB8AC3E}">
        <p14:creationId xmlns:p14="http://schemas.microsoft.com/office/powerpoint/2010/main" val="320806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28600"/>
            <a:ext cx="7884000" cy="832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Magnet IB Requirements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524000"/>
            <a:ext cx="7884350" cy="3960362"/>
          </a:xfrm>
        </p:spPr>
        <p:txBody>
          <a:bodyPr/>
          <a:lstStyle/>
          <a:p>
            <a:pPr marL="285750" lvl="2" indent="-2857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10</a:t>
            </a:r>
            <a:r>
              <a:rPr lang="en-US" sz="2800" baseline="30000" dirty="0">
                <a:solidFill>
                  <a:schemeClr val="tx1"/>
                </a:solidFill>
              </a:rPr>
              <a:t>th</a:t>
            </a:r>
            <a:r>
              <a:rPr lang="en-US" sz="2800" dirty="0">
                <a:solidFill>
                  <a:schemeClr val="tx1"/>
                </a:solidFill>
              </a:rPr>
              <a:t> Grade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Pass all classes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Adhere to the behavior contract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Adhere to the academic honesty policy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Complete CAS requirements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CAS Activity from August </a:t>
            </a:r>
            <a:r>
              <a:rPr lang="en-US" sz="2800" dirty="0" smtClean="0">
                <a:solidFill>
                  <a:schemeClr val="tx1"/>
                </a:solidFill>
              </a:rPr>
              <a:t>through </a:t>
            </a:r>
            <a:r>
              <a:rPr lang="en-US" sz="2800" dirty="0">
                <a:solidFill>
                  <a:schemeClr val="tx1"/>
                </a:solidFill>
              </a:rPr>
              <a:t>March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Biweekly reflections of 200-500 words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Mini CAS Project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Complete the MYP Personal Project</a:t>
            </a:r>
          </a:p>
        </p:txBody>
      </p:sp>
    </p:spTree>
    <p:extLst>
      <p:ext uri="{BB962C8B-B14F-4D97-AF65-F5344CB8AC3E}">
        <p14:creationId xmlns:p14="http://schemas.microsoft.com/office/powerpoint/2010/main" val="373554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457200"/>
            <a:ext cx="8229600" cy="1143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000" b="1" kern="1200" baseline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IB Diploma </a:t>
            </a:r>
            <a:r>
              <a:rPr lang="en-US" dirty="0" err="1" smtClean="0">
                <a:solidFill>
                  <a:schemeClr val="tx1"/>
                </a:solidFill>
              </a:rPr>
              <a:t>Programme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828800"/>
            <a:ext cx="8534400" cy="452596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Six IB academic courses (Grading scale 1-7)</a:t>
            </a:r>
          </a:p>
          <a:p>
            <a:pPr algn="l"/>
            <a:endParaRPr lang="en-US" sz="32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IB Diploma Core</a:t>
            </a:r>
          </a:p>
          <a:p>
            <a:pPr lvl="1" algn="l"/>
            <a:r>
              <a:rPr lang="en-US" sz="3200" dirty="0" smtClean="0">
                <a:solidFill>
                  <a:schemeClr val="tx1"/>
                </a:solidFill>
              </a:rPr>
              <a:t>Theory of Knowledge</a:t>
            </a:r>
          </a:p>
          <a:p>
            <a:pPr lvl="1" algn="l"/>
            <a:r>
              <a:rPr lang="en-US" sz="3200" dirty="0" smtClean="0">
                <a:solidFill>
                  <a:schemeClr val="tx1"/>
                </a:solidFill>
              </a:rPr>
              <a:t>Creativity, Activity, Service</a:t>
            </a:r>
          </a:p>
          <a:p>
            <a:pPr lvl="1" algn="l"/>
            <a:r>
              <a:rPr lang="en-US" sz="3200" dirty="0" smtClean="0">
                <a:solidFill>
                  <a:schemeClr val="tx1"/>
                </a:solidFill>
              </a:rPr>
              <a:t>Extended Essay</a:t>
            </a:r>
          </a:p>
          <a:p>
            <a:pPr lvl="1" algn="l"/>
            <a:endParaRPr lang="en-US" sz="32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Must earn 24 points and complete the Core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6" name="Picture 2" descr="http://www.ibo.org/globalassets/digital-tookit/logos-and-programme-models/dp-programme-logo-e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9512" y="38100"/>
            <a:ext cx="2752088" cy="838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4584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3400" y="152400"/>
            <a:ext cx="8229600" cy="16002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000" b="1" kern="1200" baseline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IB Career-related </a:t>
            </a:r>
            <a:r>
              <a:rPr lang="en-US" dirty="0" err="1" smtClean="0">
                <a:solidFill>
                  <a:schemeClr val="tx1"/>
                </a:solidFill>
              </a:rPr>
              <a:t>Programme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76300" y="1752600"/>
            <a:ext cx="7543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Finish Career Pathway (11</a:t>
            </a:r>
            <a:r>
              <a:rPr lang="en-US" sz="2800" baseline="30000" dirty="0"/>
              <a:t>th</a:t>
            </a:r>
            <a:r>
              <a:rPr lang="en-US" sz="2800" dirty="0"/>
              <a:t>-12</a:t>
            </a:r>
            <a:r>
              <a:rPr lang="en-US" sz="2800" baseline="30000" dirty="0"/>
              <a:t>th</a:t>
            </a:r>
            <a:r>
              <a:rPr lang="en-US" sz="2800" dirty="0"/>
              <a:t> grade)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Take two or more DP classes: score 3 or better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Take the CP Core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Personal and Professional Skills (2 </a:t>
            </a:r>
            <a:r>
              <a:rPr lang="en-US" sz="2800" dirty="0" err="1"/>
              <a:t>yrs</a:t>
            </a:r>
            <a:r>
              <a:rPr lang="en-US" sz="2800" dirty="0"/>
              <a:t>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Reflective Project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Language Development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Service Learning</a:t>
            </a:r>
          </a:p>
        </p:txBody>
      </p:sp>
    </p:spTree>
    <p:extLst>
      <p:ext uri="{BB962C8B-B14F-4D97-AF65-F5344CB8AC3E}">
        <p14:creationId xmlns:p14="http://schemas.microsoft.com/office/powerpoint/2010/main" val="26786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Custom 5">
      <a:dk1>
        <a:sysClr val="windowText" lastClr="000000"/>
      </a:dk1>
      <a:lt1>
        <a:sysClr val="window" lastClr="FFFFFF"/>
      </a:lt1>
      <a:dk2>
        <a:srgbClr val="004B8D"/>
      </a:dk2>
      <a:lt2>
        <a:srgbClr val="E7E6E6"/>
      </a:lt2>
      <a:accent1>
        <a:srgbClr val="004B8D"/>
      </a:accent1>
      <a:accent2>
        <a:srgbClr val="1AB7EA"/>
      </a:accent2>
      <a:accent3>
        <a:srgbClr val="FFCC00"/>
      </a:accent3>
      <a:accent4>
        <a:srgbClr val="F05033"/>
      </a:accent4>
      <a:accent5>
        <a:srgbClr val="00B5CB"/>
      </a:accent5>
      <a:accent6>
        <a:srgbClr val="652D8A"/>
      </a:accent6>
      <a:hlink>
        <a:srgbClr val="1AB7EA"/>
      </a:hlink>
      <a:folHlink>
        <a:srgbClr val="1AB7EA"/>
      </a:folHlink>
    </a:clrScheme>
    <a:fontScheme name="IB_Myriad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4998607F-32D6-3A40-B2B5-E9F3CBAF4E0B}" vid="{4D5F0580-8117-9343-972E-76EAA61F759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2621</TotalTime>
  <Words>491</Words>
  <Application>Microsoft Office PowerPoint</Application>
  <PresentationFormat>On-screen Show (4:3)</PresentationFormat>
  <Paragraphs>119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Myriad Pro</vt:lpstr>
      <vt:lpstr>Tahoma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  <vt:lpstr>Ninth Grade</vt:lpstr>
      <vt:lpstr>PowerPoint Presentation</vt:lpstr>
      <vt:lpstr>Magnet IB Requirements</vt:lpstr>
      <vt:lpstr>Magnet IB Requirements</vt:lpstr>
      <vt:lpstr>PowerPoint Presentation</vt:lpstr>
      <vt:lpstr>PowerPoint Presentation</vt:lpstr>
      <vt:lpstr>Language Acquisition</vt:lpstr>
      <vt:lpstr>Report Card</vt:lpstr>
      <vt:lpstr>Transportation</vt:lpstr>
      <vt:lpstr>Summer Reading</vt:lpstr>
      <vt:lpstr>Welcome to ARC Night at the stadium</vt:lpstr>
      <vt:lpstr>Contacts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IB, really?</dc:title>
  <dc:creator>guinnsc</dc:creator>
  <cp:lastModifiedBy>Guinn, Scott</cp:lastModifiedBy>
  <cp:revision>82</cp:revision>
  <dcterms:created xsi:type="dcterms:W3CDTF">2015-09-08T12:36:23Z</dcterms:created>
  <dcterms:modified xsi:type="dcterms:W3CDTF">2017-03-20T20:30:28Z</dcterms:modified>
</cp:coreProperties>
</file>