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82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9DAE6-6108-49EC-846A-B934ED66580B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454B3-8A8F-42F9-A907-A8AFA4011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8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00F23-842B-484D-87C3-2AC20EFF598E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CC768-4E63-42B4-8283-B4087EBA1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2FD07-B470-4277-B698-231A744B1D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00" y="1368000"/>
            <a:ext cx="7884000" cy="2052000"/>
          </a:xfrm>
        </p:spPr>
        <p:txBody>
          <a:bodyPr anchor="b"/>
          <a:lstStyle>
            <a:lvl1pPr algn="ctr"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3600000"/>
            <a:ext cx="7884350" cy="165576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04000" y="6516000"/>
            <a:ext cx="2439538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International Baccalaureate Organization 2016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004000" y="6660000"/>
            <a:ext cx="38497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Baccalaureate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Baccalauréat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International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Bachillerato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Internacional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endParaRPr kumimoji="0" lang="en-US" sz="7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228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6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6000" y="1367758"/>
            <a:ext cx="7884000" cy="2052000"/>
          </a:xfrm>
        </p:spPr>
        <p:txBody>
          <a:bodyPr anchor="b"/>
          <a:lstStyle>
            <a:lvl1pPr algn="ctr">
              <a:lnSpc>
                <a:spcPct val="100000"/>
              </a:lnSpc>
              <a:defRPr sz="50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3600000"/>
            <a:ext cx="7884350" cy="165576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004000" y="6516000"/>
            <a:ext cx="2439538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International Baccalaureate Organization 2016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04000" y="6660000"/>
            <a:ext cx="38497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Baccalaureate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Baccalauréat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International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Bachillerato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Internacional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endParaRPr kumimoji="0" lang="en-US" sz="7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944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6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9D01A-C3AC-4BBA-A15F-D6767F13ED90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06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440000"/>
            <a:ext cx="3816000" cy="44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440000"/>
            <a:ext cx="3816000" cy="44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1B39DD-65F1-4356-B782-EFABAFD04910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13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48AB6F-1521-44F9-BDA1-B03EBC6190A1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2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AAF56A-8EA0-4643-897A-E6B72C5E2EFF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589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49" y="324000"/>
            <a:ext cx="7884000" cy="925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649" y="1440000"/>
            <a:ext cx="3240000" cy="4464000"/>
          </a:xfrm>
        </p:spPr>
        <p:txBody>
          <a:bodyPr/>
          <a:lstStyle>
            <a:lvl1pPr>
              <a:defRPr sz="2600" baseline="0"/>
            </a:lvl1pPr>
            <a:lvl2pPr>
              <a:defRPr sz="2600" baseline="0"/>
            </a:lvl2pPr>
            <a:lvl3pPr>
              <a:defRPr sz="2600" baseline="0"/>
            </a:lvl3pPr>
            <a:lvl4pPr>
              <a:defRPr sz="2600" baseline="0"/>
            </a:lvl4pPr>
            <a:lvl5pPr>
              <a:defRPr sz="2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000" y="1440000"/>
            <a:ext cx="4464000" cy="534797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E2E542-7B3B-4A83-BCA5-73AC18846380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55650" y="2123998"/>
            <a:ext cx="4464350" cy="3780002"/>
          </a:xfrm>
        </p:spPr>
        <p:txBody>
          <a:bodyPr/>
          <a:lstStyle>
            <a:lvl1pPr>
              <a:defRPr sz="2600" baseline="0"/>
            </a:lvl1pPr>
            <a:lvl2pPr>
              <a:defRPr sz="2600" baseline="0"/>
            </a:lvl2pPr>
            <a:lvl3pPr>
              <a:defRPr sz="2600" baseline="0"/>
            </a:lvl3pPr>
            <a:lvl4pPr>
              <a:defRPr sz="2600" baseline="0"/>
            </a:lvl4pPr>
            <a:lvl5pPr>
              <a:defRPr sz="2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1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004000" y="6516000"/>
            <a:ext cx="2439538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International Baccalaureate Organization 2016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004000" y="6660000"/>
            <a:ext cx="38497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Baccalaureate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Baccalauréat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International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Bachillerato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Internacional</a:t>
            </a:r>
            <a:r>
              <a:rPr kumimoji="0" lang="en-US" sz="7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®</a:t>
            </a:r>
            <a:endParaRPr kumimoji="0" lang="en-US" sz="7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9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562E-3666-4397-8065-029AB0661B8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D23D-1F06-4529-AE84-D1FCF2E0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000" y="324000"/>
            <a:ext cx="7884000" cy="92579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00" y="1440000"/>
            <a:ext cx="7884000" cy="44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000" y="6516000"/>
            <a:ext cx="828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ts val="1000"/>
              </a:lnSpc>
              <a:defRPr sz="8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2E381A-A7B0-4432-B68C-FEDA2B781F86}" type="datetime1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3/20/2017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0" y="6660000"/>
            <a:ext cx="144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ts val="1000"/>
              </a:lnSpc>
              <a:defRPr sz="8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000" y="6516000"/>
            <a:ext cx="252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ts val="1000"/>
              </a:lnSpc>
              <a:defRPr sz="8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A9D276-0773-4D18-AA3C-0CB5DD7BBF8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004000" y="6516000"/>
            <a:ext cx="2439538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International Baccalaureate Organization 2016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rgbClr val="004B8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boe.org/arc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028208"/>
            <a:ext cx="9144000" cy="959427"/>
          </a:xfrm>
          <a:prstGeom prst="rect">
            <a:avLst/>
          </a:prstGeom>
          <a:gradFill flip="none" rotWithShape="1">
            <a:gsLst>
              <a:gs pos="76000">
                <a:schemeClr val="accent5">
                  <a:lumMod val="10000"/>
                </a:schemeClr>
              </a:gs>
              <a:gs pos="30000">
                <a:srgbClr val="1698D5"/>
              </a:gs>
              <a:gs pos="100000">
                <a:schemeClr val="accent5">
                  <a:lumMod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tx1">
                <a:alpha val="40000"/>
              </a:schemeClr>
            </a:glow>
            <a:innerShdw>
              <a:prstClr val="black"/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194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  <a:latin typeface="Myriad Pro" pitchFamily="34" charset="0"/>
              </a:rPr>
              <a:t>The Academy of Richmond County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Myriad Pro"/>
              </a:rPr>
              <a:t>Middle-Years, Diploma, and Career-related Programs</a:t>
            </a:r>
            <a:endParaRPr lang="en-US" sz="60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  <p:pic>
        <p:nvPicPr>
          <p:cNvPr id="30721" name="Picture 1" descr="F:\2012 PROJECTS\IB Program at South Forsyth\IB Logos\WorldSchool2Colour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124200" y="0"/>
            <a:ext cx="3017520" cy="3017520"/>
          </a:xfrm>
          <a:prstGeom prst="rect">
            <a:avLst/>
          </a:prstGeom>
          <a:noFill/>
          <a:ln w="0" cmpd="sng"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0143" y="3964747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IB Registration Night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5118871"/>
            <a:ext cx="1588770" cy="1713729"/>
          </a:xfrm>
          <a:prstGeom prst="rect">
            <a:avLst/>
          </a:prstGeom>
        </p:spPr>
      </p:pic>
      <p:pic>
        <p:nvPicPr>
          <p:cNvPr id="2050" name="Picture 2" descr="http://www.ibo.org/globalassets/digital-tookit/logos-and-programme-models/dp-programme-logo-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1"/>
            <a:ext cx="2752088" cy="838200"/>
          </a:xfrm>
          <a:prstGeom prst="rect">
            <a:avLst/>
          </a:prstGeom>
          <a:noFill/>
        </p:spPr>
      </p:pic>
      <p:pic>
        <p:nvPicPr>
          <p:cNvPr id="2052" name="Picture 4" descr="http://www.ibo.org/globalassets/digital-tookit/logos-and-programme-models/cp-programme-logo-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28600"/>
            <a:ext cx="2795856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884000" cy="75275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Language Acquisition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182800" cy="357936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Currently, all 9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  <a:r>
              <a:rPr lang="en-US" sz="3200" dirty="0">
                <a:solidFill>
                  <a:schemeClr val="tx1"/>
                </a:solidFill>
              </a:rPr>
              <a:t> graders will take Spanish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If you took 8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  <a:r>
              <a:rPr lang="en-US" sz="3200" dirty="0">
                <a:solidFill>
                  <a:schemeClr val="tx1"/>
                </a:solidFill>
              </a:rPr>
              <a:t> grade Spanish but did not earn high school credit: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Spanish 1 diagnostic test TBA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Will be announced on Remind texts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84000" cy="9051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Report Card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884350" cy="1655762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This is a conditional offer of admission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Must maintain 80 average this school year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We must receive a copy of your </a:t>
            </a:r>
            <a:r>
              <a:rPr lang="en-US" sz="3200" dirty="0" smtClean="0">
                <a:solidFill>
                  <a:schemeClr val="tx1"/>
                </a:solidFill>
              </a:rPr>
              <a:t>2016-17 </a:t>
            </a:r>
            <a:r>
              <a:rPr lang="en-US" sz="3200" dirty="0">
                <a:solidFill>
                  <a:schemeClr val="tx1"/>
                </a:solidFill>
              </a:rPr>
              <a:t>report card by </a:t>
            </a:r>
            <a:r>
              <a:rPr lang="en-US" sz="3200" b="1" u="sng" dirty="0">
                <a:solidFill>
                  <a:schemeClr val="tx1"/>
                </a:solidFill>
              </a:rPr>
              <a:t>June 15, </a:t>
            </a:r>
            <a:r>
              <a:rPr lang="en-US" sz="3200" b="1" u="sng" dirty="0" smtClean="0">
                <a:solidFill>
                  <a:schemeClr val="tx1"/>
                </a:solidFill>
              </a:rPr>
              <a:t>2017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98" y="152400"/>
            <a:ext cx="7884000" cy="9051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Transportation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98" y="1050806"/>
            <a:ext cx="7884350" cy="350316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Transportation requests are in your packets.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dirty="0">
                <a:solidFill>
                  <a:schemeClr val="tx1"/>
                </a:solidFill>
              </a:rPr>
              <a:t>your address changes, please notify us so we can make adjustments</a:t>
            </a: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All IB students receive </a:t>
            </a:r>
            <a:r>
              <a:rPr lang="en-US" sz="3200" dirty="0" smtClean="0">
                <a:solidFill>
                  <a:schemeClr val="tx1"/>
                </a:solidFill>
              </a:rPr>
              <a:t>transportation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Out of zone students who leave IB will not be eligible for transportation and will have to attend their zoned school.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4800"/>
            <a:ext cx="7884000" cy="6765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Summer Reading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1371600"/>
            <a:ext cx="7884350" cy="3884162"/>
          </a:xfrm>
        </p:spPr>
        <p:txBody>
          <a:bodyPr/>
          <a:lstStyle/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VERY important aspect of enrolling in ARC IB!</a:t>
            </a:r>
          </a:p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Assignments will be on the website by May 1</a:t>
            </a:r>
          </a:p>
          <a:p>
            <a:pPr marL="742950" lvl="1" indent="-285750" algn="l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  <a:hlinkClick r:id="rId2"/>
              </a:rPr>
              <a:t>www.rcboe.org/arc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Information will follow through remind101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146" y="152400"/>
            <a:ext cx="7884000" cy="16671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Welcome to ARC Night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 the stadium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146" y="1524000"/>
            <a:ext cx="7884350" cy="3274562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ARC Booster club is sponsoring a Welcome to ARC Night for new magnet students: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ARC vs. Greenbrier Soccer Game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April 17 at 6:00 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New students will get free admission and dinner from the Booster Club!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Mix and mingle with teachers and students!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04800"/>
            <a:ext cx="7884000" cy="82895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1600200"/>
            <a:ext cx="7884350" cy="3655562"/>
          </a:xfrm>
        </p:spPr>
        <p:txBody>
          <a:bodyPr/>
          <a:lstStyle/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Join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our ARC Class of 2021 message group: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742950" lvl="1" indent="-285750" algn="l">
              <a:spcBef>
                <a:spcPct val="20000"/>
              </a:spcBef>
            </a:pPr>
            <a:r>
              <a:rPr lang="en-US" sz="5400" dirty="0">
                <a:solidFill>
                  <a:prstClr val="black"/>
                </a:solidFill>
                <a:latin typeface="Calibri"/>
              </a:rPr>
              <a:t>Text @299e6c to 81010</a:t>
            </a:r>
          </a:p>
          <a:p>
            <a:pPr marL="342900" lvl="0" indent="-3429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Interested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in summer volleyball or basketball?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5400" dirty="0">
                <a:solidFill>
                  <a:prstClr val="black"/>
                </a:solidFill>
                <a:latin typeface="Calibri"/>
              </a:rPr>
              <a:t>Text @</a:t>
            </a:r>
            <a:r>
              <a:rPr lang="en-US" sz="5400" dirty="0" err="1">
                <a:solidFill>
                  <a:prstClr val="black"/>
                </a:solidFill>
                <a:latin typeface="Calibri"/>
              </a:rPr>
              <a:t>arcsumbb</a:t>
            </a:r>
            <a:r>
              <a:rPr lang="en-US" sz="5400" dirty="0">
                <a:solidFill>
                  <a:prstClr val="black"/>
                </a:solidFill>
                <a:latin typeface="Calibri"/>
              </a:rPr>
              <a:t> or @</a:t>
            </a:r>
            <a:r>
              <a:rPr lang="en-US" sz="5400" dirty="0" err="1">
                <a:solidFill>
                  <a:prstClr val="black"/>
                </a:solidFill>
                <a:latin typeface="Calibri"/>
              </a:rPr>
              <a:t>arcsumvb</a:t>
            </a:r>
            <a:r>
              <a:rPr lang="en-US" sz="5400" dirty="0">
                <a:solidFill>
                  <a:prstClr val="black"/>
                </a:solidFill>
                <a:latin typeface="Calibri"/>
              </a:rPr>
              <a:t> to 81010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508" y="152400"/>
            <a:ext cx="898074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>ARC IB Class of 2021</a:t>
            </a:r>
          </a:p>
          <a:p>
            <a:pPr algn="ctr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Moving forward, one step at a time!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Image result for graduation emoji sun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29" y="952500"/>
            <a:ext cx="4309109" cy="430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075" y="1578622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Years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MYP (candidate)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9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10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  <a:p>
            <a:pPr lvl="1" algn="l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Career-related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CP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11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12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  <a:p>
            <a:pPr algn="l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DP</a:t>
            </a:r>
          </a:p>
          <a:p>
            <a:pPr marL="0" lvl="1" algn="l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11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12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  <a:p>
            <a:endParaRPr lang="en-US" dirty="0"/>
          </a:p>
        </p:txBody>
      </p:sp>
      <p:pic>
        <p:nvPicPr>
          <p:cNvPr id="7" name="Picture 4" descr="http://www.ibo.org/globalassets/digital-tookit/logos-and-programme-models/myp-programme-logo-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72" y="2101477"/>
            <a:ext cx="2795856" cy="84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ibo.org/globalassets/digital-tookit/logos-and-programme-models/cp-programme-logo-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4472" y="3422503"/>
            <a:ext cx="2795856" cy="838200"/>
          </a:xfrm>
          <a:prstGeom prst="rect">
            <a:avLst/>
          </a:prstGeom>
          <a:noFill/>
        </p:spPr>
      </p:pic>
      <p:pic>
        <p:nvPicPr>
          <p:cNvPr id="9" name="Picture 2" descr="http://www.ibo.org/globalassets/digital-tookit/logos-and-programme-models/dp-programme-logo-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1302" y="4793445"/>
            <a:ext cx="2752088" cy="83820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237842"/>
            <a:ext cx="8229600" cy="8080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Our Programs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30922" y="381000"/>
            <a:ext cx="7884000" cy="7527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Ninth Grade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5344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9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Grade Literature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Biology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Spanish 1 or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Algebra I or Geometry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AP Human Geography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Intro to Digital Tech/Foundations of Engineering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Person Health and Fitness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8080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Tenth Grade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219200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AP Language and Composition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Geometry or Algebra II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Spanish 2 or IB Spanish 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Intro to Cybersecurity/Engineering Concepts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Physics or Chemistry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Honors MYP Econ/American </a:t>
            </a:r>
            <a:r>
              <a:rPr lang="en-US" sz="3200" dirty="0" err="1" smtClean="0">
                <a:solidFill>
                  <a:schemeClr val="tx1"/>
                </a:solidFill>
              </a:rPr>
              <a:t>Govt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Or MYP Econ/Tools for Success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AP World History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5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884000" cy="832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Magnet IB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884350" cy="39603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9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grade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Pass all classes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Adhere to the behavior contract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Adhere to the academic honesty policy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Complete Learner Profile Portfolio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Complete CAS requirements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CAS Activity from August to March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Biweekly reflections of 200-500 words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Mini CAS Project</a:t>
            </a:r>
          </a:p>
        </p:txBody>
      </p:sp>
    </p:spTree>
    <p:extLst>
      <p:ext uri="{BB962C8B-B14F-4D97-AF65-F5344CB8AC3E}">
        <p14:creationId xmlns:p14="http://schemas.microsoft.com/office/powerpoint/2010/main" val="32080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884000" cy="832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Magnet IB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884350" cy="3960362"/>
          </a:xfrm>
        </p:spPr>
        <p:txBody>
          <a:bodyPr/>
          <a:lstStyle/>
          <a:p>
            <a:pPr marL="285750" lvl="2" indent="-28575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10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Grade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Pass all classes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Adhere to the behavior contract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Adhere to the academic honesty policy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Complete CAS requirements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CAS Activity from August </a:t>
            </a:r>
            <a:r>
              <a:rPr lang="en-US" sz="2800" dirty="0" smtClean="0">
                <a:solidFill>
                  <a:schemeClr val="tx1"/>
                </a:solidFill>
              </a:rPr>
              <a:t>through </a:t>
            </a:r>
            <a:r>
              <a:rPr lang="en-US" sz="2800" dirty="0">
                <a:solidFill>
                  <a:schemeClr val="tx1"/>
                </a:solidFill>
              </a:rPr>
              <a:t>March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Biweekly reflections of 200-500 words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Mini CAS Project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Complete the MYP Personal Project</a:t>
            </a:r>
          </a:p>
        </p:txBody>
      </p:sp>
    </p:spTree>
    <p:extLst>
      <p:ext uri="{BB962C8B-B14F-4D97-AF65-F5344CB8AC3E}">
        <p14:creationId xmlns:p14="http://schemas.microsoft.com/office/powerpoint/2010/main" val="37355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8229600" cy="1143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IB Diploma </a:t>
            </a:r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5344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Six IB academic courses (Grading scale 1-7)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IB Diploma Core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Theory of Knowledge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Creativity, Activity, Service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Extended Essay</a:t>
            </a:r>
          </a:p>
          <a:p>
            <a:pPr lvl="1" algn="l"/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Must earn 24 points and complete the Core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http://www.ibo.org/globalassets/digital-tookit/logos-and-programme-models/dp-programme-logo-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9512" y="38100"/>
            <a:ext cx="2752088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58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600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IB Career-related </a:t>
            </a:r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300" y="17526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Finish Career Pathway (11</a:t>
            </a:r>
            <a:r>
              <a:rPr lang="en-US" sz="2800" baseline="30000" dirty="0"/>
              <a:t>th</a:t>
            </a:r>
            <a:r>
              <a:rPr lang="en-US" sz="2800" dirty="0"/>
              <a:t>-12</a:t>
            </a:r>
            <a:r>
              <a:rPr lang="en-US" sz="2800" baseline="30000" dirty="0"/>
              <a:t>th</a:t>
            </a:r>
            <a:r>
              <a:rPr lang="en-US" sz="2800" dirty="0"/>
              <a:t> grade)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Take two or more DP classes: score 3 or better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Take the CP Core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Personal and Professional Skills (2 </a:t>
            </a:r>
            <a:r>
              <a:rPr lang="en-US" sz="2800" dirty="0" err="1"/>
              <a:t>yrs</a:t>
            </a:r>
            <a:r>
              <a:rPr lang="en-US" sz="2800" dirty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Reflective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Language Development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Service Learning</a:t>
            </a:r>
          </a:p>
        </p:txBody>
      </p:sp>
    </p:spTree>
    <p:extLst>
      <p:ext uri="{BB962C8B-B14F-4D97-AF65-F5344CB8AC3E}">
        <p14:creationId xmlns:p14="http://schemas.microsoft.com/office/powerpoint/2010/main" val="2678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004B8D"/>
      </a:dk2>
      <a:lt2>
        <a:srgbClr val="E7E6E6"/>
      </a:lt2>
      <a:accent1>
        <a:srgbClr val="004B8D"/>
      </a:accent1>
      <a:accent2>
        <a:srgbClr val="1AB7EA"/>
      </a:accent2>
      <a:accent3>
        <a:srgbClr val="FFCC00"/>
      </a:accent3>
      <a:accent4>
        <a:srgbClr val="F05033"/>
      </a:accent4>
      <a:accent5>
        <a:srgbClr val="00B5CB"/>
      </a:accent5>
      <a:accent6>
        <a:srgbClr val="652D8A"/>
      </a:accent6>
      <a:hlink>
        <a:srgbClr val="1AB7EA"/>
      </a:hlink>
      <a:folHlink>
        <a:srgbClr val="1AB7EA"/>
      </a:folHlink>
    </a:clrScheme>
    <a:fontScheme name="IB_Myriad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4998607F-32D6-3A40-B2B5-E9F3CBAF4E0B}" vid="{4D5F0580-8117-9343-972E-76EAA61F75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491</Words>
  <Application>Microsoft Office PowerPoint</Application>
  <PresentationFormat>On-screen Show (4:3)</PresentationFormat>
  <Paragraphs>119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Myriad Pro</vt:lpstr>
      <vt:lpstr>Tahoma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Ninth Grade</vt:lpstr>
      <vt:lpstr>PowerPoint Presentation</vt:lpstr>
      <vt:lpstr>Magnet IB Requirements</vt:lpstr>
      <vt:lpstr>Magnet IB Requirements</vt:lpstr>
      <vt:lpstr>PowerPoint Presentation</vt:lpstr>
      <vt:lpstr>PowerPoint Presentation</vt:lpstr>
      <vt:lpstr>Language Acquisition</vt:lpstr>
      <vt:lpstr>Report Card</vt:lpstr>
      <vt:lpstr>Transportation</vt:lpstr>
      <vt:lpstr>Summer Reading</vt:lpstr>
      <vt:lpstr>Welcome to ARC Night at the stadium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IB, really?</dc:title>
  <dc:creator>guinnsc</dc:creator>
  <cp:lastModifiedBy>Guinn, Scott</cp:lastModifiedBy>
  <cp:revision>82</cp:revision>
  <dcterms:created xsi:type="dcterms:W3CDTF">2015-09-08T12:36:23Z</dcterms:created>
  <dcterms:modified xsi:type="dcterms:W3CDTF">2017-03-20T20:30:28Z</dcterms:modified>
</cp:coreProperties>
</file>